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45" r:id="rId1"/>
  </p:sldMasterIdLst>
  <p:notesMasterIdLst>
    <p:notesMasterId r:id="rId13"/>
  </p:notesMasterIdLst>
  <p:sldIdLst>
    <p:sldId id="298" r:id="rId2"/>
    <p:sldId id="299" r:id="rId3"/>
    <p:sldId id="300" r:id="rId4"/>
    <p:sldId id="301" r:id="rId5"/>
    <p:sldId id="303" r:id="rId6"/>
    <p:sldId id="302" r:id="rId7"/>
    <p:sldId id="304" r:id="rId8"/>
    <p:sldId id="305" r:id="rId9"/>
    <p:sldId id="309" r:id="rId10"/>
    <p:sldId id="308" r:id="rId11"/>
    <p:sldId id="306" r:id="rId12"/>
  </p:sldIdLst>
  <p:sldSz cx="9144000" cy="5143500" type="screen16x9"/>
  <p:notesSz cx="9144000" cy="51435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8F331E-CB8C-4376-9324-39FECAA7225D}" v="1" dt="2023-12-06T03:06:46.110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82"/>
  </p:normalViewPr>
  <p:slideViewPr>
    <p:cSldViewPr>
      <p:cViewPr varScale="1">
        <p:scale>
          <a:sx n="103" d="100"/>
          <a:sy n="103" d="100"/>
        </p:scale>
        <p:origin x="1238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u Gogineni" userId="6b1eb75321151975" providerId="LiveId" clId="{A08F331E-CB8C-4376-9324-39FECAA7225D}"/>
    <pc:docChg chg="custSel modSld">
      <pc:chgData name="Chandu Gogineni" userId="6b1eb75321151975" providerId="LiveId" clId="{A08F331E-CB8C-4376-9324-39FECAA7225D}" dt="2023-12-06T03:06:54.331" v="4" actId="14100"/>
      <pc:docMkLst>
        <pc:docMk/>
      </pc:docMkLst>
      <pc:sldChg chg="addSp delSp modSp mod delAnim modAnim">
        <pc:chgData name="Chandu Gogineni" userId="6b1eb75321151975" providerId="LiveId" clId="{A08F331E-CB8C-4376-9324-39FECAA7225D}" dt="2023-12-06T03:06:54.331" v="4" actId="14100"/>
        <pc:sldMkLst>
          <pc:docMk/>
          <pc:sldMk cId="3428033786" sldId="309"/>
        </pc:sldMkLst>
        <pc:picChg chg="add mod">
          <ac:chgData name="Chandu Gogineni" userId="6b1eb75321151975" providerId="LiveId" clId="{A08F331E-CB8C-4376-9324-39FECAA7225D}" dt="2023-12-06T03:06:54.331" v="4" actId="14100"/>
          <ac:picMkLst>
            <pc:docMk/>
            <pc:sldMk cId="3428033786" sldId="309"/>
            <ac:picMk id="2" creationId="{B49F0BAF-73CF-BD07-F1F0-0B4E476B9ACC}"/>
          </ac:picMkLst>
        </pc:picChg>
        <pc:picChg chg="del">
          <ac:chgData name="Chandu Gogineni" userId="6b1eb75321151975" providerId="LiveId" clId="{A08F331E-CB8C-4376-9324-39FECAA7225D}" dt="2023-12-06T03:05:00.969" v="0" actId="478"/>
          <ac:picMkLst>
            <pc:docMk/>
            <pc:sldMk cId="3428033786" sldId="309"/>
            <ac:picMk id="3" creationId="{E439461B-7276-F807-55DF-C2060F061152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EF16EB-C081-41CD-9283-1585638C033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4BE9CEF-11E7-41C9-8618-8274EF44BB9C}">
      <dgm:prSet/>
      <dgm:spPr/>
      <dgm:t>
        <a:bodyPr/>
        <a:lstStyle/>
        <a:p>
          <a:r>
            <a:rPr lang="en-US" b="1"/>
            <a:t>Python</a:t>
          </a:r>
          <a:r>
            <a:rPr lang="en-US"/>
            <a:t>: The primary programming language for building the sentiment analysis model.</a:t>
          </a:r>
        </a:p>
      </dgm:t>
    </dgm:pt>
    <dgm:pt modelId="{0486D326-03F6-40E3-8FF6-7EAFD59A02E3}" type="parTrans" cxnId="{F1FAAA84-7940-4C30-9CED-2919A7BAD0EB}">
      <dgm:prSet/>
      <dgm:spPr/>
      <dgm:t>
        <a:bodyPr/>
        <a:lstStyle/>
        <a:p>
          <a:endParaRPr lang="en-US"/>
        </a:p>
      </dgm:t>
    </dgm:pt>
    <dgm:pt modelId="{294DC46A-EFD0-4834-A4A2-06E6A18D9A79}" type="sibTrans" cxnId="{F1FAAA84-7940-4C30-9CED-2919A7BAD0EB}">
      <dgm:prSet/>
      <dgm:spPr/>
      <dgm:t>
        <a:bodyPr/>
        <a:lstStyle/>
        <a:p>
          <a:endParaRPr lang="en-US"/>
        </a:p>
      </dgm:t>
    </dgm:pt>
    <dgm:pt modelId="{EDD30021-D2FF-4ED9-BA9B-34F286D75D39}">
      <dgm:prSet/>
      <dgm:spPr/>
      <dgm:t>
        <a:bodyPr/>
        <a:lstStyle/>
        <a:p>
          <a:r>
            <a:rPr lang="en-US" b="1" dirty="0"/>
            <a:t>Scikit-Learn</a:t>
          </a:r>
          <a:r>
            <a:rPr lang="en-US" dirty="0"/>
            <a:t>: For training and deploying machine learning models.</a:t>
          </a:r>
        </a:p>
      </dgm:t>
    </dgm:pt>
    <dgm:pt modelId="{75A84F7F-79D7-4805-B6E2-75D36D783922}" type="parTrans" cxnId="{9046F137-51E2-46AD-B9A1-13B81E770B7D}">
      <dgm:prSet/>
      <dgm:spPr/>
      <dgm:t>
        <a:bodyPr/>
        <a:lstStyle/>
        <a:p>
          <a:endParaRPr lang="en-US"/>
        </a:p>
      </dgm:t>
    </dgm:pt>
    <dgm:pt modelId="{6193DC1D-318B-47DB-B7AC-4E2A475AE86F}" type="sibTrans" cxnId="{9046F137-51E2-46AD-B9A1-13B81E770B7D}">
      <dgm:prSet/>
      <dgm:spPr/>
      <dgm:t>
        <a:bodyPr/>
        <a:lstStyle/>
        <a:p>
          <a:endParaRPr lang="en-US"/>
        </a:p>
      </dgm:t>
    </dgm:pt>
    <dgm:pt modelId="{B02BA51D-1F43-4855-9061-2C7F5E672243}">
      <dgm:prSet/>
      <dgm:spPr/>
      <dgm:t>
        <a:bodyPr/>
        <a:lstStyle/>
        <a:p>
          <a:r>
            <a:rPr lang="en-US" b="1" dirty="0"/>
            <a:t>Natural Language Toolkit (NLTK)</a:t>
          </a:r>
          <a:r>
            <a:rPr lang="en-US" dirty="0"/>
            <a:t> or </a:t>
          </a:r>
          <a:r>
            <a:rPr lang="en-US" b="1" dirty="0"/>
            <a:t>spaCy</a:t>
          </a:r>
          <a:r>
            <a:rPr lang="en-US" dirty="0"/>
            <a:t>: For text processing, tokenization, and feature extraction.</a:t>
          </a:r>
        </a:p>
      </dgm:t>
    </dgm:pt>
    <dgm:pt modelId="{AC8A06ED-E9FB-4A82-BBEC-2E8CECB23C4B}" type="parTrans" cxnId="{DA72CE20-A3BD-4AC3-8673-A417194BDA1E}">
      <dgm:prSet/>
      <dgm:spPr/>
      <dgm:t>
        <a:bodyPr/>
        <a:lstStyle/>
        <a:p>
          <a:endParaRPr lang="en-US"/>
        </a:p>
      </dgm:t>
    </dgm:pt>
    <dgm:pt modelId="{7E66E505-12B5-4ED8-BBEE-A7E7CA56F164}" type="sibTrans" cxnId="{DA72CE20-A3BD-4AC3-8673-A417194BDA1E}">
      <dgm:prSet/>
      <dgm:spPr/>
      <dgm:t>
        <a:bodyPr/>
        <a:lstStyle/>
        <a:p>
          <a:endParaRPr lang="en-US"/>
        </a:p>
      </dgm:t>
    </dgm:pt>
    <dgm:pt modelId="{1C26FE3D-36E3-4C84-85C0-49FDD95D2184}">
      <dgm:prSet/>
      <dgm:spPr/>
      <dgm:t>
        <a:bodyPr/>
        <a:lstStyle/>
        <a:p>
          <a:r>
            <a:rPr lang="en-US" b="1" dirty="0"/>
            <a:t>Word Embeddings (Word2Vec, GloVe)</a:t>
          </a:r>
          <a:r>
            <a:rPr lang="en-US" dirty="0"/>
            <a:t>: Pre-trained word vectors to enhance model accuracy.</a:t>
          </a:r>
        </a:p>
      </dgm:t>
    </dgm:pt>
    <dgm:pt modelId="{3CF21D7F-124E-47B2-AFFE-CAF2F49F30B7}" type="parTrans" cxnId="{1C29E276-A6C8-4936-8933-EEBFD989D059}">
      <dgm:prSet/>
      <dgm:spPr/>
      <dgm:t>
        <a:bodyPr/>
        <a:lstStyle/>
        <a:p>
          <a:endParaRPr lang="en-US"/>
        </a:p>
      </dgm:t>
    </dgm:pt>
    <dgm:pt modelId="{ECD0732D-E9D8-4241-933A-F308937FF94E}" type="sibTrans" cxnId="{1C29E276-A6C8-4936-8933-EEBFD989D059}">
      <dgm:prSet/>
      <dgm:spPr/>
      <dgm:t>
        <a:bodyPr/>
        <a:lstStyle/>
        <a:p>
          <a:endParaRPr lang="en-US"/>
        </a:p>
      </dgm:t>
    </dgm:pt>
    <dgm:pt modelId="{BC561ABD-6E3E-4F3A-A842-0E4F461E4F1E}">
      <dgm:prSet/>
      <dgm:spPr/>
      <dgm:t>
        <a:bodyPr/>
        <a:lstStyle/>
        <a:p>
          <a:r>
            <a:rPr lang="en-US" b="1" dirty="0"/>
            <a:t>Machine Learning Libraries</a:t>
          </a:r>
          <a:r>
            <a:rPr lang="en-US" dirty="0"/>
            <a:t>: Libraries for building and training sentiment analysis models, such as TensorFlow, PyTorch, or scikit-learn.</a:t>
          </a:r>
        </a:p>
      </dgm:t>
    </dgm:pt>
    <dgm:pt modelId="{609BB325-76C5-4EEE-A9FD-F264E4D492F9}" type="parTrans" cxnId="{0561A598-FD15-4FF1-8285-06F434FFAF8E}">
      <dgm:prSet/>
      <dgm:spPr/>
      <dgm:t>
        <a:bodyPr/>
        <a:lstStyle/>
        <a:p>
          <a:endParaRPr lang="en-US"/>
        </a:p>
      </dgm:t>
    </dgm:pt>
    <dgm:pt modelId="{E9254620-0B4B-4D66-B974-E0B958FC0C9C}" type="sibTrans" cxnId="{0561A598-FD15-4FF1-8285-06F434FFAF8E}">
      <dgm:prSet/>
      <dgm:spPr/>
      <dgm:t>
        <a:bodyPr/>
        <a:lstStyle/>
        <a:p>
          <a:endParaRPr lang="en-US"/>
        </a:p>
      </dgm:t>
    </dgm:pt>
    <dgm:pt modelId="{E3BE4CCF-0253-4F4C-BBB6-92C6B7408529}">
      <dgm:prSet/>
      <dgm:spPr/>
      <dgm:t>
        <a:bodyPr/>
        <a:lstStyle/>
        <a:p>
          <a:r>
            <a:rPr lang="en-US" b="1" dirty="0"/>
            <a:t>Jupyter Notebook</a:t>
          </a:r>
          <a:r>
            <a:rPr lang="en-US" dirty="0"/>
            <a:t>: An interactive development environment for data analysis and machine learning.</a:t>
          </a:r>
        </a:p>
      </dgm:t>
    </dgm:pt>
    <dgm:pt modelId="{7DF4D3E6-73D2-448D-8B5E-7B0AE06225E0}" type="parTrans" cxnId="{3A4B71BD-7D6E-4B6F-BD75-00192C628733}">
      <dgm:prSet/>
      <dgm:spPr/>
      <dgm:t>
        <a:bodyPr/>
        <a:lstStyle/>
        <a:p>
          <a:endParaRPr lang="en-US"/>
        </a:p>
      </dgm:t>
    </dgm:pt>
    <dgm:pt modelId="{A1EAA596-444F-4C10-9748-822F942C13AB}" type="sibTrans" cxnId="{3A4B71BD-7D6E-4B6F-BD75-00192C628733}">
      <dgm:prSet/>
      <dgm:spPr/>
      <dgm:t>
        <a:bodyPr/>
        <a:lstStyle/>
        <a:p>
          <a:endParaRPr lang="en-US"/>
        </a:p>
      </dgm:t>
    </dgm:pt>
    <dgm:pt modelId="{5E8CD5FE-429C-490E-90B3-C4B6FA675D0E}" type="pres">
      <dgm:prSet presAssocID="{7BEF16EB-C081-41CD-9283-1585638C0338}" presName="root" presStyleCnt="0">
        <dgm:presLayoutVars>
          <dgm:dir/>
          <dgm:resizeHandles val="exact"/>
        </dgm:presLayoutVars>
      </dgm:prSet>
      <dgm:spPr/>
    </dgm:pt>
    <dgm:pt modelId="{E7A89C4C-069F-49EA-BB23-CCD66C04E314}" type="pres">
      <dgm:prSet presAssocID="{44BE9CEF-11E7-41C9-8618-8274EF44BB9C}" presName="compNode" presStyleCnt="0"/>
      <dgm:spPr/>
    </dgm:pt>
    <dgm:pt modelId="{E31087F1-5D60-4F73-BA28-50AB1BA4B846}" type="pres">
      <dgm:prSet presAssocID="{44BE9CEF-11E7-41C9-8618-8274EF44BB9C}" presName="iconRect" presStyleLbl="node1" presStyleIdx="0" presStyleCnt="6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>
          <a:noFill/>
        </a:ln>
      </dgm:spPr>
    </dgm:pt>
    <dgm:pt modelId="{ADBB1406-D39C-4301-9029-3AD726051156}" type="pres">
      <dgm:prSet presAssocID="{44BE9CEF-11E7-41C9-8618-8274EF44BB9C}" presName="spaceRect" presStyleCnt="0"/>
      <dgm:spPr/>
    </dgm:pt>
    <dgm:pt modelId="{869BC47D-A704-420B-AF45-BD1C1CE04248}" type="pres">
      <dgm:prSet presAssocID="{44BE9CEF-11E7-41C9-8618-8274EF44BB9C}" presName="textRect" presStyleLbl="revTx" presStyleIdx="0" presStyleCnt="6">
        <dgm:presLayoutVars>
          <dgm:chMax val="1"/>
          <dgm:chPref val="1"/>
        </dgm:presLayoutVars>
      </dgm:prSet>
      <dgm:spPr/>
    </dgm:pt>
    <dgm:pt modelId="{BD324725-A3C7-44E5-8542-8575663E5AC0}" type="pres">
      <dgm:prSet presAssocID="{294DC46A-EFD0-4834-A4A2-06E6A18D9A79}" presName="sibTrans" presStyleCnt="0"/>
      <dgm:spPr/>
    </dgm:pt>
    <dgm:pt modelId="{08CD56E5-210D-478F-8D6F-B1E01527FC6C}" type="pres">
      <dgm:prSet presAssocID="{EDD30021-D2FF-4ED9-BA9B-34F286D75D39}" presName="compNode" presStyleCnt="0"/>
      <dgm:spPr/>
    </dgm:pt>
    <dgm:pt modelId="{3DA0C870-EF8A-4E11-8B48-17F36E7B5E73}" type="pres">
      <dgm:prSet presAssocID="{EDD30021-D2FF-4ED9-BA9B-34F286D75D39}" presName="iconRect" presStyleLbl="node1" presStyleIdx="1" presStyleCnt="6" custScaleX="170113" custScaleY="90316" custLinFactNeighborX="5052" custLinFactNeighborY="-1059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>
          <a:noFill/>
        </a:ln>
      </dgm:spPr>
    </dgm:pt>
    <dgm:pt modelId="{B49C084C-AF68-4C78-B16B-379AB3F2B0CA}" type="pres">
      <dgm:prSet presAssocID="{EDD30021-D2FF-4ED9-BA9B-34F286D75D39}" presName="spaceRect" presStyleCnt="0"/>
      <dgm:spPr/>
    </dgm:pt>
    <dgm:pt modelId="{394CF0E7-1BDF-44E6-920D-39C5BB64ED5F}" type="pres">
      <dgm:prSet presAssocID="{EDD30021-D2FF-4ED9-BA9B-34F286D75D39}" presName="textRect" presStyleLbl="revTx" presStyleIdx="1" presStyleCnt="6">
        <dgm:presLayoutVars>
          <dgm:chMax val="1"/>
          <dgm:chPref val="1"/>
        </dgm:presLayoutVars>
      </dgm:prSet>
      <dgm:spPr/>
    </dgm:pt>
    <dgm:pt modelId="{752D67C0-0B35-472B-848D-57EEF8B29727}" type="pres">
      <dgm:prSet presAssocID="{6193DC1D-318B-47DB-B7AC-4E2A475AE86F}" presName="sibTrans" presStyleCnt="0"/>
      <dgm:spPr/>
    </dgm:pt>
    <dgm:pt modelId="{711FE3BB-2CEA-48EA-B85F-410AE4371E63}" type="pres">
      <dgm:prSet presAssocID="{B02BA51D-1F43-4855-9061-2C7F5E672243}" presName="compNode" presStyleCnt="0"/>
      <dgm:spPr/>
    </dgm:pt>
    <dgm:pt modelId="{939AC570-F392-4F74-9C92-6DFD9E8107DA}" type="pres">
      <dgm:prSet presAssocID="{B02BA51D-1F43-4855-9061-2C7F5E672243}" presName="iconRect" presStyleLbl="node1" presStyleIdx="2" presStyleCnt="6" custLinFactNeighborX="1221" custLinFactNeighborY="-1859"/>
      <dgm:spPr>
        <a:blipFill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</dgm:spPr>
    </dgm:pt>
    <dgm:pt modelId="{CC34185E-FC6A-4A48-9602-9B41D32DD893}" type="pres">
      <dgm:prSet presAssocID="{B02BA51D-1F43-4855-9061-2C7F5E672243}" presName="spaceRect" presStyleCnt="0"/>
      <dgm:spPr/>
    </dgm:pt>
    <dgm:pt modelId="{266FACBD-AB7C-4ED7-AB3D-818A04694D40}" type="pres">
      <dgm:prSet presAssocID="{B02BA51D-1F43-4855-9061-2C7F5E672243}" presName="textRect" presStyleLbl="revTx" presStyleIdx="2" presStyleCnt="6">
        <dgm:presLayoutVars>
          <dgm:chMax val="1"/>
          <dgm:chPref val="1"/>
        </dgm:presLayoutVars>
      </dgm:prSet>
      <dgm:spPr/>
    </dgm:pt>
    <dgm:pt modelId="{F4F12A70-ED18-4119-9885-C0D0F20FB002}" type="pres">
      <dgm:prSet presAssocID="{7E66E505-12B5-4ED8-BBEE-A7E7CA56F164}" presName="sibTrans" presStyleCnt="0"/>
      <dgm:spPr/>
    </dgm:pt>
    <dgm:pt modelId="{965EA28A-E91F-43DA-89D8-0D6733E35BA0}" type="pres">
      <dgm:prSet presAssocID="{1C26FE3D-36E3-4C84-85C0-49FDD95D2184}" presName="compNode" presStyleCnt="0"/>
      <dgm:spPr/>
    </dgm:pt>
    <dgm:pt modelId="{EACC5398-61B0-4188-A005-A5880F062326}" type="pres">
      <dgm:prSet presAssocID="{1C26FE3D-36E3-4C84-85C0-49FDD95D2184}" presName="iconRect" presStyleLbl="node1" presStyleIdx="3" presStyleCnt="6"/>
      <dgm:spPr>
        <a:ln>
          <a:noFill/>
        </a:ln>
      </dgm:spPr>
    </dgm:pt>
    <dgm:pt modelId="{9536DB9E-804F-4338-A4B5-A5A1FD846CC2}" type="pres">
      <dgm:prSet presAssocID="{1C26FE3D-36E3-4C84-85C0-49FDD95D2184}" presName="spaceRect" presStyleCnt="0"/>
      <dgm:spPr/>
    </dgm:pt>
    <dgm:pt modelId="{859D5653-F8D6-4F6C-8394-FEC6A2C20F4D}" type="pres">
      <dgm:prSet presAssocID="{1C26FE3D-36E3-4C84-85C0-49FDD95D2184}" presName="textRect" presStyleLbl="revTx" presStyleIdx="3" presStyleCnt="6">
        <dgm:presLayoutVars>
          <dgm:chMax val="1"/>
          <dgm:chPref val="1"/>
        </dgm:presLayoutVars>
      </dgm:prSet>
      <dgm:spPr/>
    </dgm:pt>
    <dgm:pt modelId="{36FB9DB4-AED1-45E2-80D0-BDA1E201527C}" type="pres">
      <dgm:prSet presAssocID="{ECD0732D-E9D8-4241-933A-F308937FF94E}" presName="sibTrans" presStyleCnt="0"/>
      <dgm:spPr/>
    </dgm:pt>
    <dgm:pt modelId="{7231E70C-5957-4088-BF11-37AC0940F23E}" type="pres">
      <dgm:prSet presAssocID="{BC561ABD-6E3E-4F3A-A842-0E4F461E4F1E}" presName="compNode" presStyleCnt="0"/>
      <dgm:spPr/>
    </dgm:pt>
    <dgm:pt modelId="{A5ED27FA-38A5-444B-8FB5-2C10E399D71C}" type="pres">
      <dgm:prSet presAssocID="{BC561ABD-6E3E-4F3A-A842-0E4F461E4F1E}" presName="iconRect" presStyleLbl="node1" presStyleIdx="4" presStyleCnt="6"/>
      <dgm:spPr>
        <a:blipFill rotWithShape="1">
          <a:blip xmlns:r="http://schemas.openxmlformats.org/officeDocument/2006/relationships" r:embed="rId4"/>
          <a:srcRect/>
          <a:stretch>
            <a:fillRect t="-4000" b="-4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hoolhouse"/>
        </a:ext>
      </dgm:extLst>
    </dgm:pt>
    <dgm:pt modelId="{9FFBF6B1-A9B1-4623-A9B8-E85B64920398}" type="pres">
      <dgm:prSet presAssocID="{BC561ABD-6E3E-4F3A-A842-0E4F461E4F1E}" presName="spaceRect" presStyleCnt="0"/>
      <dgm:spPr/>
    </dgm:pt>
    <dgm:pt modelId="{AF62DBAA-C4B5-4A34-9246-D82CE4F5CE63}" type="pres">
      <dgm:prSet presAssocID="{BC561ABD-6E3E-4F3A-A842-0E4F461E4F1E}" presName="textRect" presStyleLbl="revTx" presStyleIdx="4" presStyleCnt="6">
        <dgm:presLayoutVars>
          <dgm:chMax val="1"/>
          <dgm:chPref val="1"/>
        </dgm:presLayoutVars>
      </dgm:prSet>
      <dgm:spPr/>
    </dgm:pt>
    <dgm:pt modelId="{2DB7F753-4F3C-4751-AD4A-EB4DF7FBADC3}" type="pres">
      <dgm:prSet presAssocID="{E9254620-0B4B-4D66-B974-E0B958FC0C9C}" presName="sibTrans" presStyleCnt="0"/>
      <dgm:spPr/>
    </dgm:pt>
    <dgm:pt modelId="{7A3C7E47-AA01-4CD1-86CB-F3686B284430}" type="pres">
      <dgm:prSet presAssocID="{E3BE4CCF-0253-4F4C-BBB6-92C6B7408529}" presName="compNode" presStyleCnt="0"/>
      <dgm:spPr/>
    </dgm:pt>
    <dgm:pt modelId="{5E867AD0-034D-4799-BE80-794DE376DFFF}" type="pres">
      <dgm:prSet presAssocID="{E3BE4CCF-0253-4F4C-BBB6-92C6B7408529}" presName="iconRect" presStyleLbl="node1" presStyleIdx="5" presStyleCnt="6"/>
      <dgm:spPr>
        <a:blipFill rotWithShape="1">
          <a:blip xmlns:r="http://schemas.openxmlformats.org/officeDocument/2006/relationships" r:embed="rId5"/>
          <a:srcRect/>
          <a:stretch>
            <a:fillRect l="-2000" r="-2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8FD92A06-1332-4D33-9106-3E846AD8CAC0}" type="pres">
      <dgm:prSet presAssocID="{E3BE4CCF-0253-4F4C-BBB6-92C6B7408529}" presName="spaceRect" presStyleCnt="0"/>
      <dgm:spPr/>
    </dgm:pt>
    <dgm:pt modelId="{2EACFE80-4056-4466-9279-686B78E9DE62}" type="pres">
      <dgm:prSet presAssocID="{E3BE4CCF-0253-4F4C-BBB6-92C6B7408529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3A0AA302-60E9-408C-98FA-31163F8144C1}" type="presOf" srcId="{7BEF16EB-C081-41CD-9283-1585638C0338}" destId="{5E8CD5FE-429C-490E-90B3-C4B6FA675D0E}" srcOrd="0" destOrd="0" presId="urn:microsoft.com/office/officeart/2018/2/layout/IconLabelList"/>
    <dgm:cxn modelId="{5AD9C903-DBC3-49E7-B82D-75965323DB17}" type="presOf" srcId="{44BE9CEF-11E7-41C9-8618-8274EF44BB9C}" destId="{869BC47D-A704-420B-AF45-BD1C1CE04248}" srcOrd="0" destOrd="0" presId="urn:microsoft.com/office/officeart/2018/2/layout/IconLabelList"/>
    <dgm:cxn modelId="{DA72CE20-A3BD-4AC3-8673-A417194BDA1E}" srcId="{7BEF16EB-C081-41CD-9283-1585638C0338}" destId="{B02BA51D-1F43-4855-9061-2C7F5E672243}" srcOrd="2" destOrd="0" parTransId="{AC8A06ED-E9FB-4A82-BBEC-2E8CECB23C4B}" sibTransId="{7E66E505-12B5-4ED8-BBEE-A7E7CA56F164}"/>
    <dgm:cxn modelId="{DCD06624-68E1-48AB-A21D-4FBEC3F7A0C7}" type="presOf" srcId="{B02BA51D-1F43-4855-9061-2C7F5E672243}" destId="{266FACBD-AB7C-4ED7-AB3D-818A04694D40}" srcOrd="0" destOrd="0" presId="urn:microsoft.com/office/officeart/2018/2/layout/IconLabelList"/>
    <dgm:cxn modelId="{1B78BC31-0A63-47AA-9EBD-25292B66A5BA}" type="presOf" srcId="{1C26FE3D-36E3-4C84-85C0-49FDD95D2184}" destId="{859D5653-F8D6-4F6C-8394-FEC6A2C20F4D}" srcOrd="0" destOrd="0" presId="urn:microsoft.com/office/officeart/2018/2/layout/IconLabelList"/>
    <dgm:cxn modelId="{9046F137-51E2-46AD-B9A1-13B81E770B7D}" srcId="{7BEF16EB-C081-41CD-9283-1585638C0338}" destId="{EDD30021-D2FF-4ED9-BA9B-34F286D75D39}" srcOrd="1" destOrd="0" parTransId="{75A84F7F-79D7-4805-B6E2-75D36D783922}" sibTransId="{6193DC1D-318B-47DB-B7AC-4E2A475AE86F}"/>
    <dgm:cxn modelId="{1C29E276-A6C8-4936-8933-EEBFD989D059}" srcId="{7BEF16EB-C081-41CD-9283-1585638C0338}" destId="{1C26FE3D-36E3-4C84-85C0-49FDD95D2184}" srcOrd="3" destOrd="0" parTransId="{3CF21D7F-124E-47B2-AFFE-CAF2F49F30B7}" sibTransId="{ECD0732D-E9D8-4241-933A-F308937FF94E}"/>
    <dgm:cxn modelId="{F1FAAA84-7940-4C30-9CED-2919A7BAD0EB}" srcId="{7BEF16EB-C081-41CD-9283-1585638C0338}" destId="{44BE9CEF-11E7-41C9-8618-8274EF44BB9C}" srcOrd="0" destOrd="0" parTransId="{0486D326-03F6-40E3-8FF6-7EAFD59A02E3}" sibTransId="{294DC46A-EFD0-4834-A4A2-06E6A18D9A79}"/>
    <dgm:cxn modelId="{0561A598-FD15-4FF1-8285-06F434FFAF8E}" srcId="{7BEF16EB-C081-41CD-9283-1585638C0338}" destId="{BC561ABD-6E3E-4F3A-A842-0E4F461E4F1E}" srcOrd="4" destOrd="0" parTransId="{609BB325-76C5-4EEE-A9FD-F264E4D492F9}" sibTransId="{E9254620-0B4B-4D66-B974-E0B958FC0C9C}"/>
    <dgm:cxn modelId="{4570B6A9-9341-4DC4-A508-E7962189D4D9}" type="presOf" srcId="{EDD30021-D2FF-4ED9-BA9B-34F286D75D39}" destId="{394CF0E7-1BDF-44E6-920D-39C5BB64ED5F}" srcOrd="0" destOrd="0" presId="urn:microsoft.com/office/officeart/2018/2/layout/IconLabelList"/>
    <dgm:cxn modelId="{F06819B6-5C87-4271-86D4-35824C68B685}" type="presOf" srcId="{BC561ABD-6E3E-4F3A-A842-0E4F461E4F1E}" destId="{AF62DBAA-C4B5-4A34-9246-D82CE4F5CE63}" srcOrd="0" destOrd="0" presId="urn:microsoft.com/office/officeart/2018/2/layout/IconLabelList"/>
    <dgm:cxn modelId="{3A4B71BD-7D6E-4B6F-BD75-00192C628733}" srcId="{7BEF16EB-C081-41CD-9283-1585638C0338}" destId="{E3BE4CCF-0253-4F4C-BBB6-92C6B7408529}" srcOrd="5" destOrd="0" parTransId="{7DF4D3E6-73D2-448D-8B5E-7B0AE06225E0}" sibTransId="{A1EAA596-444F-4C10-9748-822F942C13AB}"/>
    <dgm:cxn modelId="{AB4DC9CD-46FD-4DA9-9CE8-D14F6CAC2AF7}" type="presOf" srcId="{E3BE4CCF-0253-4F4C-BBB6-92C6B7408529}" destId="{2EACFE80-4056-4466-9279-686B78E9DE62}" srcOrd="0" destOrd="0" presId="urn:microsoft.com/office/officeart/2018/2/layout/IconLabelList"/>
    <dgm:cxn modelId="{6301ACF0-DCA1-4328-B518-497D2117C39A}" type="presParOf" srcId="{5E8CD5FE-429C-490E-90B3-C4B6FA675D0E}" destId="{E7A89C4C-069F-49EA-BB23-CCD66C04E314}" srcOrd="0" destOrd="0" presId="urn:microsoft.com/office/officeart/2018/2/layout/IconLabelList"/>
    <dgm:cxn modelId="{335F5764-B177-41E5-9A0E-E9992E02C339}" type="presParOf" srcId="{E7A89C4C-069F-49EA-BB23-CCD66C04E314}" destId="{E31087F1-5D60-4F73-BA28-50AB1BA4B846}" srcOrd="0" destOrd="0" presId="urn:microsoft.com/office/officeart/2018/2/layout/IconLabelList"/>
    <dgm:cxn modelId="{0E4C902C-DEEA-4988-8C42-92F0F483901D}" type="presParOf" srcId="{E7A89C4C-069F-49EA-BB23-CCD66C04E314}" destId="{ADBB1406-D39C-4301-9029-3AD726051156}" srcOrd="1" destOrd="0" presId="urn:microsoft.com/office/officeart/2018/2/layout/IconLabelList"/>
    <dgm:cxn modelId="{78FCF987-3E72-4D06-A2B0-B21426041E19}" type="presParOf" srcId="{E7A89C4C-069F-49EA-BB23-CCD66C04E314}" destId="{869BC47D-A704-420B-AF45-BD1C1CE04248}" srcOrd="2" destOrd="0" presId="urn:microsoft.com/office/officeart/2018/2/layout/IconLabelList"/>
    <dgm:cxn modelId="{2D83CA9F-6E62-49C7-A4A4-D601D3444F84}" type="presParOf" srcId="{5E8CD5FE-429C-490E-90B3-C4B6FA675D0E}" destId="{BD324725-A3C7-44E5-8542-8575663E5AC0}" srcOrd="1" destOrd="0" presId="urn:microsoft.com/office/officeart/2018/2/layout/IconLabelList"/>
    <dgm:cxn modelId="{4F731C4B-A4E8-4E15-A847-E87DACEA5C44}" type="presParOf" srcId="{5E8CD5FE-429C-490E-90B3-C4B6FA675D0E}" destId="{08CD56E5-210D-478F-8D6F-B1E01527FC6C}" srcOrd="2" destOrd="0" presId="urn:microsoft.com/office/officeart/2018/2/layout/IconLabelList"/>
    <dgm:cxn modelId="{53D38359-8BC7-420D-B348-C682A56975E5}" type="presParOf" srcId="{08CD56E5-210D-478F-8D6F-B1E01527FC6C}" destId="{3DA0C870-EF8A-4E11-8B48-17F36E7B5E73}" srcOrd="0" destOrd="0" presId="urn:microsoft.com/office/officeart/2018/2/layout/IconLabelList"/>
    <dgm:cxn modelId="{EA24CF40-0DBA-40B7-8B9E-EE3329723608}" type="presParOf" srcId="{08CD56E5-210D-478F-8D6F-B1E01527FC6C}" destId="{B49C084C-AF68-4C78-B16B-379AB3F2B0CA}" srcOrd="1" destOrd="0" presId="urn:microsoft.com/office/officeart/2018/2/layout/IconLabelList"/>
    <dgm:cxn modelId="{4B48D37C-CE1D-48E2-B890-AA94B0628D18}" type="presParOf" srcId="{08CD56E5-210D-478F-8D6F-B1E01527FC6C}" destId="{394CF0E7-1BDF-44E6-920D-39C5BB64ED5F}" srcOrd="2" destOrd="0" presId="urn:microsoft.com/office/officeart/2018/2/layout/IconLabelList"/>
    <dgm:cxn modelId="{2B014F90-92D8-4192-A89D-F8470BE2FB15}" type="presParOf" srcId="{5E8CD5FE-429C-490E-90B3-C4B6FA675D0E}" destId="{752D67C0-0B35-472B-848D-57EEF8B29727}" srcOrd="3" destOrd="0" presId="urn:microsoft.com/office/officeart/2018/2/layout/IconLabelList"/>
    <dgm:cxn modelId="{719A3BDA-AC99-46FB-AFC9-88A8907006FD}" type="presParOf" srcId="{5E8CD5FE-429C-490E-90B3-C4B6FA675D0E}" destId="{711FE3BB-2CEA-48EA-B85F-410AE4371E63}" srcOrd="4" destOrd="0" presId="urn:microsoft.com/office/officeart/2018/2/layout/IconLabelList"/>
    <dgm:cxn modelId="{348F9F1F-23E2-4684-A4E6-BD6218925476}" type="presParOf" srcId="{711FE3BB-2CEA-48EA-B85F-410AE4371E63}" destId="{939AC570-F392-4F74-9C92-6DFD9E8107DA}" srcOrd="0" destOrd="0" presId="urn:microsoft.com/office/officeart/2018/2/layout/IconLabelList"/>
    <dgm:cxn modelId="{8F21B708-7DC6-46DD-A5CE-B9615FB01F77}" type="presParOf" srcId="{711FE3BB-2CEA-48EA-B85F-410AE4371E63}" destId="{CC34185E-FC6A-4A48-9602-9B41D32DD893}" srcOrd="1" destOrd="0" presId="urn:microsoft.com/office/officeart/2018/2/layout/IconLabelList"/>
    <dgm:cxn modelId="{674AE37C-3107-44DF-9DF6-83EBA1418FE4}" type="presParOf" srcId="{711FE3BB-2CEA-48EA-B85F-410AE4371E63}" destId="{266FACBD-AB7C-4ED7-AB3D-818A04694D40}" srcOrd="2" destOrd="0" presId="urn:microsoft.com/office/officeart/2018/2/layout/IconLabelList"/>
    <dgm:cxn modelId="{6D859B13-65C3-45C0-A6A9-E008F27D0BD6}" type="presParOf" srcId="{5E8CD5FE-429C-490E-90B3-C4B6FA675D0E}" destId="{F4F12A70-ED18-4119-9885-C0D0F20FB002}" srcOrd="5" destOrd="0" presId="urn:microsoft.com/office/officeart/2018/2/layout/IconLabelList"/>
    <dgm:cxn modelId="{9B4EFEAA-E109-49BB-B43C-E611F2E3EA7A}" type="presParOf" srcId="{5E8CD5FE-429C-490E-90B3-C4B6FA675D0E}" destId="{965EA28A-E91F-43DA-89D8-0D6733E35BA0}" srcOrd="6" destOrd="0" presId="urn:microsoft.com/office/officeart/2018/2/layout/IconLabelList"/>
    <dgm:cxn modelId="{07696999-A403-409B-8689-6915A8F5BB21}" type="presParOf" srcId="{965EA28A-E91F-43DA-89D8-0D6733E35BA0}" destId="{EACC5398-61B0-4188-A005-A5880F062326}" srcOrd="0" destOrd="0" presId="urn:microsoft.com/office/officeart/2018/2/layout/IconLabelList"/>
    <dgm:cxn modelId="{C9653B86-07DB-493B-B28F-BAB731DD7165}" type="presParOf" srcId="{965EA28A-E91F-43DA-89D8-0D6733E35BA0}" destId="{9536DB9E-804F-4338-A4B5-A5A1FD846CC2}" srcOrd="1" destOrd="0" presId="urn:microsoft.com/office/officeart/2018/2/layout/IconLabelList"/>
    <dgm:cxn modelId="{D97FEDB0-98EB-461C-8566-01CDBAAA7579}" type="presParOf" srcId="{965EA28A-E91F-43DA-89D8-0D6733E35BA0}" destId="{859D5653-F8D6-4F6C-8394-FEC6A2C20F4D}" srcOrd="2" destOrd="0" presId="urn:microsoft.com/office/officeart/2018/2/layout/IconLabelList"/>
    <dgm:cxn modelId="{1839C271-6B74-4927-B664-D0B7F8D3488B}" type="presParOf" srcId="{5E8CD5FE-429C-490E-90B3-C4B6FA675D0E}" destId="{36FB9DB4-AED1-45E2-80D0-BDA1E201527C}" srcOrd="7" destOrd="0" presId="urn:microsoft.com/office/officeart/2018/2/layout/IconLabelList"/>
    <dgm:cxn modelId="{E30C7777-3F3E-4E1F-816A-D0E5FC20862F}" type="presParOf" srcId="{5E8CD5FE-429C-490E-90B3-C4B6FA675D0E}" destId="{7231E70C-5957-4088-BF11-37AC0940F23E}" srcOrd="8" destOrd="0" presId="urn:microsoft.com/office/officeart/2018/2/layout/IconLabelList"/>
    <dgm:cxn modelId="{56C5AC98-9D16-4D57-A170-A2780EA51FA8}" type="presParOf" srcId="{7231E70C-5957-4088-BF11-37AC0940F23E}" destId="{A5ED27FA-38A5-444B-8FB5-2C10E399D71C}" srcOrd="0" destOrd="0" presId="urn:microsoft.com/office/officeart/2018/2/layout/IconLabelList"/>
    <dgm:cxn modelId="{A31632C0-F41F-4F35-A33C-5F9DBEEBBA5D}" type="presParOf" srcId="{7231E70C-5957-4088-BF11-37AC0940F23E}" destId="{9FFBF6B1-A9B1-4623-A9B8-E85B64920398}" srcOrd="1" destOrd="0" presId="urn:microsoft.com/office/officeart/2018/2/layout/IconLabelList"/>
    <dgm:cxn modelId="{AEE58FA9-CD69-445B-BB92-FBB72DD7FCBB}" type="presParOf" srcId="{7231E70C-5957-4088-BF11-37AC0940F23E}" destId="{AF62DBAA-C4B5-4A34-9246-D82CE4F5CE63}" srcOrd="2" destOrd="0" presId="urn:microsoft.com/office/officeart/2018/2/layout/IconLabelList"/>
    <dgm:cxn modelId="{F8E865AF-F5B1-436A-A963-35C867C5E9CA}" type="presParOf" srcId="{5E8CD5FE-429C-490E-90B3-C4B6FA675D0E}" destId="{2DB7F753-4F3C-4751-AD4A-EB4DF7FBADC3}" srcOrd="9" destOrd="0" presId="urn:microsoft.com/office/officeart/2018/2/layout/IconLabelList"/>
    <dgm:cxn modelId="{B68387F9-E11C-42A3-AB3D-3E87DFF2CB6C}" type="presParOf" srcId="{5E8CD5FE-429C-490E-90B3-C4B6FA675D0E}" destId="{7A3C7E47-AA01-4CD1-86CB-F3686B284430}" srcOrd="10" destOrd="0" presId="urn:microsoft.com/office/officeart/2018/2/layout/IconLabelList"/>
    <dgm:cxn modelId="{23A835D1-0285-47F3-BB4F-5859006BC8BB}" type="presParOf" srcId="{7A3C7E47-AA01-4CD1-86CB-F3686B284430}" destId="{5E867AD0-034D-4799-BE80-794DE376DFFF}" srcOrd="0" destOrd="0" presId="urn:microsoft.com/office/officeart/2018/2/layout/IconLabelList"/>
    <dgm:cxn modelId="{9A3BEDA3-9162-40F2-ACA9-E74A75111C91}" type="presParOf" srcId="{7A3C7E47-AA01-4CD1-86CB-F3686B284430}" destId="{8FD92A06-1332-4D33-9106-3E846AD8CAC0}" srcOrd="1" destOrd="0" presId="urn:microsoft.com/office/officeart/2018/2/layout/IconLabelList"/>
    <dgm:cxn modelId="{54EDB189-BB1E-4CBB-BB1E-C58EF278B756}" type="presParOf" srcId="{7A3C7E47-AA01-4CD1-86CB-F3686B284430}" destId="{2EACFE80-4056-4466-9279-686B78E9DE62}" srcOrd="2" destOrd="0" presId="urn:microsoft.com/office/officeart/2018/2/layout/IconLabelList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087F1-5D60-4F73-BA28-50AB1BA4B846}">
      <dsp:nvSpPr>
        <dsp:cNvPr id="0" name=""/>
        <dsp:cNvSpPr/>
      </dsp:nvSpPr>
      <dsp:spPr>
        <a:xfrm>
          <a:off x="335160" y="487343"/>
          <a:ext cx="547382" cy="54738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9BC47D-A704-420B-AF45-BD1C1CE04248}">
      <dsp:nvSpPr>
        <dsp:cNvPr id="0" name=""/>
        <dsp:cNvSpPr/>
      </dsp:nvSpPr>
      <dsp:spPr>
        <a:xfrm>
          <a:off x="649" y="1242894"/>
          <a:ext cx="1216406" cy="6319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Python</a:t>
          </a:r>
          <a:r>
            <a:rPr lang="en-US" sz="1100" kern="1200"/>
            <a:t>: The primary programming language for building the sentiment analysis model.</a:t>
          </a:r>
        </a:p>
      </dsp:txBody>
      <dsp:txXfrm>
        <a:off x="649" y="1242894"/>
        <a:ext cx="1216406" cy="631961"/>
      </dsp:txXfrm>
    </dsp:sp>
    <dsp:sp modelId="{3DA0C870-EF8A-4E11-8B48-17F36E7B5E73}">
      <dsp:nvSpPr>
        <dsp:cNvPr id="0" name=""/>
        <dsp:cNvSpPr/>
      </dsp:nvSpPr>
      <dsp:spPr>
        <a:xfrm>
          <a:off x="1600198" y="494798"/>
          <a:ext cx="931169" cy="494374"/>
        </a:xfrm>
        <a:prstGeom prst="rect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4CF0E7-1BDF-44E6-920D-39C5BB64ED5F}">
      <dsp:nvSpPr>
        <dsp:cNvPr id="0" name=""/>
        <dsp:cNvSpPr/>
      </dsp:nvSpPr>
      <dsp:spPr>
        <a:xfrm>
          <a:off x="1429926" y="1229642"/>
          <a:ext cx="1216406" cy="6319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Scikit-Learn</a:t>
          </a:r>
          <a:r>
            <a:rPr lang="en-US" sz="1100" kern="1200" dirty="0"/>
            <a:t>: For training and deploying machine learning models.</a:t>
          </a:r>
        </a:p>
      </dsp:txBody>
      <dsp:txXfrm>
        <a:off x="1429926" y="1229642"/>
        <a:ext cx="1216406" cy="631961"/>
      </dsp:txXfrm>
    </dsp:sp>
    <dsp:sp modelId="{939AC570-F392-4F74-9C92-6DFD9E8107DA}">
      <dsp:nvSpPr>
        <dsp:cNvPr id="0" name=""/>
        <dsp:cNvSpPr/>
      </dsp:nvSpPr>
      <dsp:spPr>
        <a:xfrm>
          <a:off x="3200398" y="477167"/>
          <a:ext cx="547382" cy="547382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6FACBD-AB7C-4ED7-AB3D-818A04694D40}">
      <dsp:nvSpPr>
        <dsp:cNvPr id="0" name=""/>
        <dsp:cNvSpPr/>
      </dsp:nvSpPr>
      <dsp:spPr>
        <a:xfrm>
          <a:off x="2859203" y="1242894"/>
          <a:ext cx="1216406" cy="6319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Natural Language Toolkit (NLTK)</a:t>
          </a:r>
          <a:r>
            <a:rPr lang="en-US" sz="1100" kern="1200" dirty="0"/>
            <a:t> or </a:t>
          </a:r>
          <a:r>
            <a:rPr lang="en-US" sz="1100" b="1" kern="1200" dirty="0"/>
            <a:t>spaCy</a:t>
          </a:r>
          <a:r>
            <a:rPr lang="en-US" sz="1100" kern="1200" dirty="0"/>
            <a:t>: For text processing, tokenization, and feature extraction.</a:t>
          </a:r>
        </a:p>
      </dsp:txBody>
      <dsp:txXfrm>
        <a:off x="2859203" y="1242894"/>
        <a:ext cx="1216406" cy="631961"/>
      </dsp:txXfrm>
    </dsp:sp>
    <dsp:sp modelId="{EACC5398-61B0-4188-A005-A5880F062326}">
      <dsp:nvSpPr>
        <dsp:cNvPr id="0" name=""/>
        <dsp:cNvSpPr/>
      </dsp:nvSpPr>
      <dsp:spPr>
        <a:xfrm>
          <a:off x="4622992" y="487343"/>
          <a:ext cx="547382" cy="5473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9D5653-F8D6-4F6C-8394-FEC6A2C20F4D}">
      <dsp:nvSpPr>
        <dsp:cNvPr id="0" name=""/>
        <dsp:cNvSpPr/>
      </dsp:nvSpPr>
      <dsp:spPr>
        <a:xfrm>
          <a:off x="4288481" y="1242894"/>
          <a:ext cx="1216406" cy="6319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Word Embeddings (Word2Vec, GloVe)</a:t>
          </a:r>
          <a:r>
            <a:rPr lang="en-US" sz="1100" kern="1200" dirty="0"/>
            <a:t>: Pre-trained word vectors to enhance model accuracy.</a:t>
          </a:r>
        </a:p>
      </dsp:txBody>
      <dsp:txXfrm>
        <a:off x="4288481" y="1242894"/>
        <a:ext cx="1216406" cy="631961"/>
      </dsp:txXfrm>
    </dsp:sp>
    <dsp:sp modelId="{A5ED27FA-38A5-444B-8FB5-2C10E399D71C}">
      <dsp:nvSpPr>
        <dsp:cNvPr id="0" name=""/>
        <dsp:cNvSpPr/>
      </dsp:nvSpPr>
      <dsp:spPr>
        <a:xfrm>
          <a:off x="6052270" y="487343"/>
          <a:ext cx="547382" cy="547382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t="-4000" b="-4000"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62DBAA-C4B5-4A34-9246-D82CE4F5CE63}">
      <dsp:nvSpPr>
        <dsp:cNvPr id="0" name=""/>
        <dsp:cNvSpPr/>
      </dsp:nvSpPr>
      <dsp:spPr>
        <a:xfrm>
          <a:off x="5717758" y="1242894"/>
          <a:ext cx="1216406" cy="6319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Machine Learning Libraries</a:t>
          </a:r>
          <a:r>
            <a:rPr lang="en-US" sz="1100" kern="1200" dirty="0"/>
            <a:t>: Libraries for building and training sentiment analysis models, such as TensorFlow, PyTorch, or scikit-learn.</a:t>
          </a:r>
        </a:p>
      </dsp:txBody>
      <dsp:txXfrm>
        <a:off x="5717758" y="1242894"/>
        <a:ext cx="1216406" cy="631961"/>
      </dsp:txXfrm>
    </dsp:sp>
    <dsp:sp modelId="{5E867AD0-034D-4799-BE80-794DE376DFFF}">
      <dsp:nvSpPr>
        <dsp:cNvPr id="0" name=""/>
        <dsp:cNvSpPr/>
      </dsp:nvSpPr>
      <dsp:spPr>
        <a:xfrm>
          <a:off x="7481547" y="487343"/>
          <a:ext cx="547382" cy="547382"/>
        </a:xfrm>
        <a:prstGeom prst="rect">
          <a:avLst/>
        </a:prstGeom>
        <a:blipFill rotWithShape="1">
          <a:blip xmlns:r="http://schemas.openxmlformats.org/officeDocument/2006/relationships" r:embed="rId5"/>
          <a:srcRect/>
          <a:stretch>
            <a:fillRect l="-2000" r="-2000"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ACFE80-4056-4466-9279-686B78E9DE62}">
      <dsp:nvSpPr>
        <dsp:cNvPr id="0" name=""/>
        <dsp:cNvSpPr/>
      </dsp:nvSpPr>
      <dsp:spPr>
        <a:xfrm>
          <a:off x="7147035" y="1242894"/>
          <a:ext cx="1216406" cy="6319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Jupyter Notebook</a:t>
          </a:r>
          <a:r>
            <a:rPr lang="en-US" sz="1100" kern="1200" dirty="0"/>
            <a:t>: An interactive development environment for data analysis and machine learning.</a:t>
          </a:r>
        </a:p>
      </dsp:txBody>
      <dsp:txXfrm>
        <a:off x="7147035" y="1242894"/>
        <a:ext cx="1216406" cy="6319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6A7B0-8412-4927-B554-525E03E4616D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845B9A-295E-4F65-B69F-1C7805C85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069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739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73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624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077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856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12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504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483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61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45B9A-295E-4F65-B69F-1C7805C854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03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497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449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30615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9618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9564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7118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35878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5887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37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635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492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6504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3318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9146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057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6475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225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16.png"/><Relationship Id="rId4" Type="http://schemas.openxmlformats.org/officeDocument/2006/relationships/diagramData" Target="../diagrams/data1.xml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" y="731"/>
            <a:ext cx="9143985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2563" y="1106425"/>
            <a:ext cx="2467238" cy="2191423"/>
          </a:xfrm>
        </p:spPr>
        <p:txBody>
          <a:bodyPr anchor="b">
            <a:noAutofit/>
          </a:bodyPr>
          <a:lstStyle/>
          <a:p>
            <a:r>
              <a:rPr lang="en-US" sz="2700" dirty="0">
                <a:solidFill>
                  <a:schemeClr val="tx1"/>
                </a:solidFill>
              </a:rPr>
              <a:t>Sentimental  Analysis and Gender Prediction on Social Media Post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C2E603-E82B-5389-5215-5A1F16700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3297848"/>
            <a:ext cx="1600185" cy="116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5196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41C2CAA-87FE-B0D3-6D8B-5CC293BB59B1}"/>
              </a:ext>
            </a:extLst>
          </p:cNvPr>
          <p:cNvSpPr txBox="1"/>
          <p:nvPr/>
        </p:nvSpPr>
        <p:spPr>
          <a:xfrm>
            <a:off x="-1447800" y="590550"/>
            <a:ext cx="7162800" cy="377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019425" defTabSz="342900" fontAlgn="base">
              <a:lnSpc>
                <a:spcPct val="70000"/>
              </a:lnSpc>
              <a:spcBef>
                <a:spcPts val="105"/>
              </a:spcBef>
              <a:spcAft>
                <a:spcPts val="600"/>
              </a:spcAft>
            </a:pPr>
            <a:r>
              <a:rPr lang="en-IN" sz="2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Github link and dataset</a:t>
            </a:r>
            <a:r>
              <a:rPr lang="en-US" sz="2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85433A-0D92-B504-E8A8-1B3604017A50}"/>
              </a:ext>
            </a:extLst>
          </p:cNvPr>
          <p:cNvSpPr txBox="1"/>
          <p:nvPr/>
        </p:nvSpPr>
        <p:spPr>
          <a:xfrm>
            <a:off x="457200" y="2495550"/>
            <a:ext cx="883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</a:t>
            </a:r>
            <a:r>
              <a:rPr lang="en-IN" dirty="0" err="1"/>
              <a:t>github.com</a:t>
            </a:r>
            <a:r>
              <a:rPr lang="en-IN" dirty="0"/>
              <a:t>/DSCI6007-Group3/Group3/blob/main/result.html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F6C018-5588-B66C-92C0-323C1C9390DC}"/>
              </a:ext>
            </a:extLst>
          </p:cNvPr>
          <p:cNvSpPr txBox="1"/>
          <p:nvPr/>
        </p:nvSpPr>
        <p:spPr>
          <a:xfrm>
            <a:off x="609600" y="1200150"/>
            <a:ext cx="76776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https://www.kaggle.com/code/paoloripamonti/twitter-sentiment-analysis/input</a:t>
            </a:r>
          </a:p>
        </p:txBody>
      </p:sp>
    </p:spTree>
    <p:extLst>
      <p:ext uri="{BB962C8B-B14F-4D97-AF65-F5344CB8AC3E}">
        <p14:creationId xmlns:p14="http://schemas.microsoft.com/office/powerpoint/2010/main" val="96834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5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7F766C0D-F855-7D69-69C8-1129A5E7C0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" y="-36771"/>
            <a:ext cx="2715016" cy="2715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81AE86-39E8-CD26-DB0A-89364AAC736E}"/>
              </a:ext>
            </a:extLst>
          </p:cNvPr>
          <p:cNvSpPr txBox="1"/>
          <p:nvPr/>
        </p:nvSpPr>
        <p:spPr>
          <a:xfrm>
            <a:off x="2895600" y="2038350"/>
            <a:ext cx="4446455" cy="2584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sz="60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28897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4981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90910" y="440274"/>
            <a:ext cx="7505850" cy="8177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26945" algn="l" rtl="0">
              <a:lnSpc>
                <a:spcPct val="90000"/>
              </a:lnSpc>
              <a:spcBef>
                <a:spcPct val="0"/>
              </a:spcBef>
            </a:pPr>
            <a:r>
              <a:rPr lang="en-US" sz="3000" dirty="0">
                <a:solidFill>
                  <a:schemeClr val="tx2"/>
                </a:solidFill>
              </a:rPr>
              <a:t>Meet the Team</a:t>
            </a:r>
          </a:p>
        </p:txBody>
      </p:sp>
      <p:sp>
        <p:nvSpPr>
          <p:cNvPr id="38" name="object 3"/>
          <p:cNvSpPr txBox="1"/>
          <p:nvPr/>
        </p:nvSpPr>
        <p:spPr>
          <a:xfrm>
            <a:off x="457200" y="1047750"/>
            <a:ext cx="8991600" cy="2916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</a:pPr>
            <a:r>
              <a:rPr lang="en-US" sz="1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                   </a:t>
            </a:r>
          </a:p>
          <a:p>
            <a:pPr algn="l" rtl="0">
              <a:lnSpc>
                <a:spcPct val="90000"/>
              </a:lnSpc>
            </a:pPr>
            <a:endParaRPr lang="en-US" sz="15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rtl="0">
              <a:lnSpc>
                <a:spcPct val="90000"/>
              </a:lnSpc>
            </a:pPr>
            <a:r>
              <a: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                                                                                          </a:t>
            </a: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rtl="0">
              <a:lnSpc>
                <a:spcPct val="90000"/>
              </a:lnSpc>
            </a:pPr>
            <a:endParaRPr lang="en-US" sz="15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 algn="l" rtl="0">
              <a:lnSpc>
                <a:spcPct val="90000"/>
              </a:lnSpc>
              <a:spcBef>
                <a:spcPts val="45"/>
              </a:spcBef>
              <a:buFont typeface="Arial" panose="020B0604020202020204" pitchFamily="34" charset="0"/>
              <a:buChar char="•"/>
            </a:pPr>
            <a:endParaRPr lang="en-US" sz="15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rtl="0">
              <a:lnSpc>
                <a:spcPct val="90000"/>
              </a:lnSpc>
              <a:spcBef>
                <a:spcPts val="10"/>
              </a:spcBef>
            </a:pPr>
            <a:endParaRPr lang="en-US" sz="15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63E10C-96B0-2BDF-9134-ACD30616E461}"/>
              </a:ext>
            </a:extLst>
          </p:cNvPr>
          <p:cNvSpPr txBox="1"/>
          <p:nvPr/>
        </p:nvSpPr>
        <p:spPr>
          <a:xfrm>
            <a:off x="4988859" y="1371260"/>
            <a:ext cx="3886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1" dirty="0">
                <a:latin typeface="Calibri"/>
                <a:ea typeface="Calibri"/>
                <a:cs typeface="Calibri"/>
              </a:rPr>
              <a:t>Chandu Gogineni </a:t>
            </a:r>
          </a:p>
          <a:p>
            <a:pPr marL="0" indent="0">
              <a:buNone/>
            </a:pPr>
            <a:r>
              <a:rPr lang="en-US" sz="1800" i="1" dirty="0">
                <a:latin typeface="Times New Roman"/>
                <a:ea typeface="+mn-lt"/>
                <a:cs typeface="+mn-lt"/>
              </a:rPr>
              <a:t>Machine Learning Engineer</a:t>
            </a:r>
            <a:endParaRPr lang="en-US" sz="1800" i="1" dirty="0">
              <a:latin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02863-6725-FAD4-6257-BAC5099A5ADC}"/>
              </a:ext>
            </a:extLst>
          </p:cNvPr>
          <p:cNvSpPr txBox="1"/>
          <p:nvPr/>
        </p:nvSpPr>
        <p:spPr>
          <a:xfrm>
            <a:off x="1666357" y="1451650"/>
            <a:ext cx="291909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1" dirty="0">
                <a:latin typeface="Calibri"/>
                <a:ea typeface="Calibri"/>
                <a:cs typeface="Calibri"/>
              </a:rPr>
              <a:t>Sowjanya Linga</a:t>
            </a:r>
          </a:p>
          <a:p>
            <a:pPr marL="0" indent="0">
              <a:buNone/>
            </a:pPr>
            <a:r>
              <a:rPr lang="en-US" sz="1600" i="1" dirty="0">
                <a:latin typeface="Times New Roman"/>
                <a:ea typeface="+mn-lt"/>
                <a:cs typeface="+mn-lt"/>
              </a:rPr>
              <a:t>Team Leader &amp; Data Analyst</a:t>
            </a:r>
            <a:endParaRPr lang="en-US" sz="1600" i="1" dirty="0">
              <a:latin typeface="Times New Roman"/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349C4B-1F80-8909-A203-3B4E76AA7D25}"/>
              </a:ext>
            </a:extLst>
          </p:cNvPr>
          <p:cNvSpPr txBox="1"/>
          <p:nvPr/>
        </p:nvSpPr>
        <p:spPr>
          <a:xfrm>
            <a:off x="1739996" y="2572401"/>
            <a:ext cx="3120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Hema Sai </a:t>
            </a:r>
          </a:p>
          <a:p>
            <a:pPr marL="0" indent="0">
              <a:buNone/>
            </a:pPr>
            <a:r>
              <a:rPr lang="en-US" sz="1800" i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Data Engineer</a:t>
            </a:r>
            <a:endParaRPr lang="en-US" sz="1800" i="1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F1B35C-F721-89F7-AA60-2AD10CB27A5D}"/>
              </a:ext>
            </a:extLst>
          </p:cNvPr>
          <p:cNvSpPr txBox="1"/>
          <p:nvPr/>
        </p:nvSpPr>
        <p:spPr>
          <a:xfrm>
            <a:off x="5065059" y="2571750"/>
            <a:ext cx="37338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1" dirty="0">
                <a:latin typeface="Calibri"/>
                <a:ea typeface="Calibri"/>
                <a:cs typeface="Calibri"/>
              </a:rPr>
              <a:t>Lakshmi Prasanna</a:t>
            </a:r>
          </a:p>
          <a:p>
            <a:pPr marL="0" indent="0">
              <a:buNone/>
            </a:pPr>
            <a:r>
              <a:rPr lang="en-US" sz="1600" i="1" dirty="0">
                <a:latin typeface="Times New Roman"/>
                <a:ea typeface="Calibri"/>
                <a:cs typeface="Calibri"/>
              </a:rPr>
              <a:t>Data Engineer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99479B42-E77C-67AE-870E-53B316E0D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823" y="3218732"/>
            <a:ext cx="2972771" cy="17478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55314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5484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A24E804-7575-376F-FE5D-0FC4D1E1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66800" y="514350"/>
            <a:ext cx="6683765" cy="960668"/>
          </a:xfrm>
        </p:spPr>
        <p:txBody>
          <a:bodyPr/>
          <a:lstStyle/>
          <a:p>
            <a:pPr marL="2226945">
              <a:lnSpc>
                <a:spcPct val="90000"/>
              </a:lnSpc>
            </a:pPr>
            <a:r>
              <a:rPr lang="en-US" sz="3000" dirty="0">
                <a:solidFill>
                  <a:schemeClr val="tx2"/>
                </a:solidFill>
              </a:rPr>
              <a:t>Contents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6E702A-3C14-2F91-9283-E861EDE10AE8}"/>
              </a:ext>
            </a:extLst>
          </p:cNvPr>
          <p:cNvSpPr txBox="1"/>
          <p:nvPr/>
        </p:nvSpPr>
        <p:spPr>
          <a:xfrm>
            <a:off x="1371600" y="1352550"/>
            <a:ext cx="3052439" cy="27238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en-IN" sz="1900" i="1" dirty="0"/>
              <a:t>Introduction</a:t>
            </a:r>
            <a:r>
              <a:rPr lang="en-US" sz="1900" i="1" dirty="0"/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IN" sz="1900" i="1" dirty="0"/>
              <a:t>Problems</a:t>
            </a:r>
            <a:r>
              <a:rPr lang="en-US" sz="1900" i="1" dirty="0"/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900" i="1" dirty="0"/>
              <a:t>Solutions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IN" sz="1900" i="1" dirty="0"/>
              <a:t>Plan</a:t>
            </a:r>
            <a:r>
              <a:rPr lang="en-US" sz="1900" i="1" dirty="0"/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IN" sz="1900" i="1" dirty="0"/>
              <a:t>Tools used </a:t>
            </a:r>
            <a:r>
              <a:rPr lang="en-US" sz="1900" i="1" dirty="0"/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900" i="1" dirty="0"/>
              <a:t>Demo video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IN" sz="1900" i="1" dirty="0"/>
              <a:t>Github</a:t>
            </a:r>
            <a:r>
              <a:rPr lang="en-IN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IN" sz="1900" i="1" dirty="0"/>
              <a:t>link and dataset</a:t>
            </a:r>
            <a:r>
              <a:rPr lang="en-US" sz="1900" i="1" dirty="0"/>
              <a:t>​​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IN" sz="1900" i="1" dirty="0"/>
              <a:t>Conclusion</a:t>
            </a:r>
            <a:r>
              <a:rPr lang="en-US" sz="1900" i="1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222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5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20B1B4-5F48-7E63-ED43-EE44FC25BDAB}"/>
              </a:ext>
            </a:extLst>
          </p:cNvPr>
          <p:cNvSpPr txBox="1">
            <a:spLocks/>
          </p:cNvSpPr>
          <p:nvPr/>
        </p:nvSpPr>
        <p:spPr>
          <a:xfrm>
            <a:off x="1219200" y="-95250"/>
            <a:ext cx="2743200" cy="1602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Introduction	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554CD4B-37F7-7E58-1071-3108AA6991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985837"/>
            <a:ext cx="7404493" cy="317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l" rtl="0"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altLang="en-US" sz="2000" i="1" kern="1200" dirty="0">
                <a:latin typeface="+mn-lt"/>
              </a:rPr>
              <a:t>Our project, "Sentiment Analysis and Gender Prediction for Business Insights," is designed to provide businesses with a powerful toolkit for harnessing the potential of this data. By utilizing advanced natural language processing techniques, machine learning models, and intuitive visualizations, our solution offers a comprehensive approach to understanding user sentiments and demographics on social media.</a:t>
            </a:r>
          </a:p>
        </p:txBody>
      </p:sp>
    </p:spTree>
    <p:extLst>
      <p:ext uri="{BB962C8B-B14F-4D97-AF65-F5344CB8AC3E}">
        <p14:creationId xmlns:p14="http://schemas.microsoft.com/office/powerpoint/2010/main" val="462796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5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3440A9E0-2BE6-AC43-C096-F9B336EB37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676400" y="158191"/>
            <a:ext cx="8362899" cy="817069"/>
          </a:xfrm>
          <a:prstGeom prst="rect">
            <a:avLst/>
          </a:prstGeom>
        </p:spPr>
        <p:txBody>
          <a:bodyPr vert="horz" wrap="square" lIns="0" tIns="351967" rIns="0" bIns="0" rtlCol="0">
            <a:spAutoFit/>
          </a:bodyPr>
          <a:lstStyle/>
          <a:p>
            <a:pPr marL="3019425">
              <a:lnSpc>
                <a:spcPct val="100000"/>
              </a:lnSpc>
              <a:spcBef>
                <a:spcPts val="105"/>
              </a:spcBef>
            </a:pPr>
            <a:r>
              <a:rPr sz="3000" dirty="0">
                <a:solidFill>
                  <a:schemeClr val="tx2"/>
                </a:solidFill>
              </a:rPr>
              <a:t>Problem</a:t>
            </a:r>
            <a:r>
              <a:rPr lang="en-US" sz="3000" dirty="0">
                <a:solidFill>
                  <a:schemeClr val="tx2"/>
                </a:solidFill>
              </a:rPr>
              <a:t>s</a:t>
            </a:r>
            <a:endParaRPr sz="3000" dirty="0">
              <a:solidFill>
                <a:schemeClr val="tx2"/>
              </a:solidFill>
            </a:endParaRPr>
          </a:p>
        </p:txBody>
      </p:sp>
      <p:sp>
        <p:nvSpPr>
          <p:cNvPr id="5" name="object 15">
            <a:extLst>
              <a:ext uri="{FF2B5EF4-FFF2-40B4-BE49-F238E27FC236}">
                <a16:creationId xmlns:a16="http://schemas.microsoft.com/office/drawing/2014/main" id="{3E936656-3D98-B5D2-E152-1C0D70246113}"/>
              </a:ext>
            </a:extLst>
          </p:cNvPr>
          <p:cNvSpPr txBox="1"/>
          <p:nvPr/>
        </p:nvSpPr>
        <p:spPr>
          <a:xfrm>
            <a:off x="7211948" y="4030471"/>
            <a:ext cx="2876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endParaRPr sz="1800" dirty="0">
              <a:latin typeface="Trebuchet MS"/>
              <a:cs typeface="Trebuchet M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E6B7E0C-75AB-09D6-06A8-813E2D67B018}"/>
              </a:ext>
            </a:extLst>
          </p:cNvPr>
          <p:cNvSpPr txBox="1">
            <a:spLocks/>
          </p:cNvSpPr>
          <p:nvPr/>
        </p:nvSpPr>
        <p:spPr>
          <a:xfrm>
            <a:off x="685800" y="1296672"/>
            <a:ext cx="5181600" cy="1384368"/>
          </a:xfrm>
          <a:prstGeom prst="rect">
            <a:avLst/>
          </a:prstGeom>
        </p:spPr>
        <p:txBody>
          <a:bodyPr wrap="square" lIns="0" tIns="0" rIns="0" bIns="0">
            <a:normAutofit fontScale="92500"/>
          </a:bodyPr>
          <a:lstStyle>
            <a:lvl1pPr marL="0">
              <a:defRPr sz="1800" b="0" i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The problem is to fulfill the increasing need for real-time public sentiment analysis about their products, services, or specific topics. It entails building a machine learning model to classify unstructured social media posts as positive, negative, or neutral sentiment, empowering informed decision-making.</a:t>
            </a:r>
            <a:endParaRPr lang="en-IN" sz="1700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2" descr="How Accurate Is Review Sentiment Analysis? | Travel Media Group">
            <a:extLst>
              <a:ext uri="{FF2B5EF4-FFF2-40B4-BE49-F238E27FC236}">
                <a16:creationId xmlns:a16="http://schemas.microsoft.com/office/drawing/2014/main" id="{8828F16D-99D0-E04E-26FA-9C061CCEE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9951" y="1225552"/>
            <a:ext cx="2663498" cy="1384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Gender Dysphoria: A Scientific Guide">
            <a:extLst>
              <a:ext uri="{FF2B5EF4-FFF2-40B4-BE49-F238E27FC236}">
                <a16:creationId xmlns:a16="http://schemas.microsoft.com/office/drawing/2014/main" id="{EB4EA301-7BDF-CB1A-CF13-60817872E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273955"/>
            <a:ext cx="2162693" cy="1384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6B3C2AC-BE86-0443-9A89-5C139E2803A0}"/>
              </a:ext>
            </a:extLst>
          </p:cNvPr>
          <p:cNvSpPr txBox="1"/>
          <p:nvPr/>
        </p:nvSpPr>
        <p:spPr>
          <a:xfrm>
            <a:off x="3281916" y="3304420"/>
            <a:ext cx="51816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In sentiment analysis, accurately determining the sentiment of a text can be challenging, especially when dealing with ambiguous statements or mixed sentiments which can arise from phrases that contain both positive and negative elements or sentiments that are context-dependent.</a:t>
            </a:r>
            <a:endParaRPr lang="en-IN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681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4698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:a16="http://schemas.microsoft.com/office/drawing/2014/main" id="{82007686-D882-781B-BA29-67AFBD4FA7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752599" y="142610"/>
            <a:ext cx="6248400" cy="817069"/>
          </a:xfrm>
          <a:prstGeom prst="rect">
            <a:avLst/>
          </a:prstGeom>
        </p:spPr>
        <p:txBody>
          <a:bodyPr vert="horz" wrap="square" lIns="0" tIns="351967" rIns="0" bIns="0" rtlCol="0">
            <a:spAutoFit/>
          </a:bodyPr>
          <a:lstStyle/>
          <a:p>
            <a:pPr marL="3019425">
              <a:spcBef>
                <a:spcPts val="105"/>
              </a:spcBef>
            </a:pPr>
            <a:r>
              <a:rPr lang="en-US" sz="3000" dirty="0">
                <a:solidFill>
                  <a:schemeClr val="tx2"/>
                </a:solidFill>
              </a:rPr>
              <a:t>Solutions</a:t>
            </a:r>
            <a:endParaRPr sz="3000" dirty="0">
              <a:solidFill>
                <a:schemeClr val="tx2"/>
              </a:solidFill>
            </a:endParaRPr>
          </a:p>
        </p:txBody>
      </p:sp>
      <p:sp>
        <p:nvSpPr>
          <p:cNvPr id="12" name="object 15">
            <a:extLst>
              <a:ext uri="{FF2B5EF4-FFF2-40B4-BE49-F238E27FC236}">
                <a16:creationId xmlns:a16="http://schemas.microsoft.com/office/drawing/2014/main" id="{A8C5AF63-BC71-B375-3319-EA9906C6B41C}"/>
              </a:ext>
            </a:extLst>
          </p:cNvPr>
          <p:cNvSpPr txBox="1"/>
          <p:nvPr/>
        </p:nvSpPr>
        <p:spPr>
          <a:xfrm>
            <a:off x="7211948" y="4030471"/>
            <a:ext cx="2876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endParaRPr sz="1800" dirty="0">
              <a:latin typeface="Trebuchet MS"/>
              <a:cs typeface="Trebuchet MS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534E012-AC75-499E-F991-D7C31C101A0D}"/>
              </a:ext>
            </a:extLst>
          </p:cNvPr>
          <p:cNvSpPr txBox="1">
            <a:spLocks/>
          </p:cNvSpPr>
          <p:nvPr/>
        </p:nvSpPr>
        <p:spPr>
          <a:xfrm>
            <a:off x="685800" y="1187382"/>
            <a:ext cx="5181600" cy="1384368"/>
          </a:xfrm>
          <a:prstGeom prst="rect">
            <a:avLst/>
          </a:prstGeom>
        </p:spPr>
        <p:txBody>
          <a:bodyPr wrap="square" lIns="0" tIns="0" rIns="0" bIns="0">
            <a:normAutofit lnSpcReduction="10000"/>
          </a:bodyPr>
          <a:lstStyle>
            <a:lvl1pPr marL="0">
              <a:defRPr sz="1800" b="0" i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endParaRPr lang="en-US" sz="1200" b="1" i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1.Our solution involves creating a system that utilizes Natural Language Processing (NLP) techniques and machine learning models. This system will enable the analysis of sentiments in real-time, providing valuable insights into public opinions and emotions expressed in social media posts and text data.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8BF6D1-BDFD-EBAB-6A1D-46EEE0034D5B}"/>
              </a:ext>
            </a:extLst>
          </p:cNvPr>
          <p:cNvSpPr txBox="1"/>
          <p:nvPr/>
        </p:nvSpPr>
        <p:spPr>
          <a:xfrm>
            <a:off x="2780414" y="3026077"/>
            <a:ext cx="640611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2. Enhancing sentiment analysis by analyzing statement context through dependency parsing. This involves considering words around sentiment-bearing words for a better grasp of overall meaning. Employing machine learning, including deep learning models, to refine sentiment analysis by incorporating contextual insights. Additionally, implementing rules for handling specific cases like negations. Introducing a user feedback mechanism to continuously improve the model based on user input.</a:t>
            </a:r>
            <a:endParaRPr lang="en-IN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17" descr="A person drawing a diagram on a transparent board&#10;&#10;Description automatically generated">
            <a:extLst>
              <a:ext uri="{FF2B5EF4-FFF2-40B4-BE49-F238E27FC236}">
                <a16:creationId xmlns:a16="http://schemas.microsoft.com/office/drawing/2014/main" id="{39139EA4-06F9-6BCA-FDCD-9078AF21414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149048"/>
            <a:ext cx="2438400" cy="1456943"/>
          </a:xfrm>
          <a:prstGeom prst="rect">
            <a:avLst/>
          </a:prstGeom>
        </p:spPr>
      </p:pic>
      <p:pic>
        <p:nvPicPr>
          <p:cNvPr id="20" name="Picture 19" descr="A hand drawing a maze&#10;&#10;Description automatically generated">
            <a:extLst>
              <a:ext uri="{FF2B5EF4-FFF2-40B4-BE49-F238E27FC236}">
                <a16:creationId xmlns:a16="http://schemas.microsoft.com/office/drawing/2014/main" id="{97F83A54-DA44-0CED-58B8-1A6A878D818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21" y="3231071"/>
            <a:ext cx="2076551" cy="138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43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5276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183C3D3-4349-1684-4873-41FE1BFF97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327440"/>
            <a:ext cx="7772400" cy="448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18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5156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673D3-F114-97D5-EBB5-DE691548C241}"/>
              </a:ext>
            </a:extLst>
          </p:cNvPr>
          <p:cNvSpPr txBox="1">
            <a:spLocks/>
          </p:cNvSpPr>
          <p:nvPr/>
        </p:nvSpPr>
        <p:spPr>
          <a:xfrm>
            <a:off x="-1828800" y="581027"/>
            <a:ext cx="5715000" cy="38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3019425" defTabSz="342900">
              <a:lnSpc>
                <a:spcPct val="90000"/>
              </a:lnSpc>
              <a:spcBef>
                <a:spcPts val="105"/>
              </a:spcBef>
              <a:spcAft>
                <a:spcPts val="600"/>
              </a:spcAft>
            </a:pPr>
            <a:r>
              <a:rPr lang="en-US" sz="3000" dirty="0">
                <a:solidFill>
                  <a:schemeClr val="tx2"/>
                </a:solidFill>
              </a:rPr>
              <a:t>Tools Used 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D9ADF68E-1BF5-A9F9-9ED2-97DE2D0849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592884"/>
              </p:ext>
            </p:extLst>
          </p:nvPr>
        </p:nvGraphicFramePr>
        <p:xfrm>
          <a:off x="304800" y="1047751"/>
          <a:ext cx="8364091" cy="23621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CA8B65E0-60C9-1B74-EEE0-8DB9E5746A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18472" y="3876674"/>
            <a:ext cx="1386209" cy="5778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497BF0-9496-4B7A-CE31-6285BDE60B6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14668" y="3714750"/>
            <a:ext cx="1295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84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alphaModFix amt="34746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41C2CAA-87FE-B0D3-6D8B-5CC293BB59B1}"/>
              </a:ext>
            </a:extLst>
          </p:cNvPr>
          <p:cNvSpPr txBox="1"/>
          <p:nvPr/>
        </p:nvSpPr>
        <p:spPr>
          <a:xfrm>
            <a:off x="-1828800" y="590550"/>
            <a:ext cx="7093324" cy="377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019425" defTabSz="342900" fontAlgn="base">
              <a:lnSpc>
                <a:spcPct val="70000"/>
              </a:lnSpc>
              <a:spcBef>
                <a:spcPts val="105"/>
              </a:spcBef>
              <a:spcAft>
                <a:spcPts val="600"/>
              </a:spcAft>
            </a:pPr>
            <a:r>
              <a:rPr lang="en-US" sz="2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 Video</a:t>
            </a:r>
          </a:p>
        </p:txBody>
      </p:sp>
      <p:pic>
        <p:nvPicPr>
          <p:cNvPr id="2" name="WhatsApp Video 2023-12-05 at 16.19.34_32011e88">
            <a:hlinkClick r:id="" action="ppaction://media"/>
            <a:extLst>
              <a:ext uri="{FF2B5EF4-FFF2-40B4-BE49-F238E27FC236}">
                <a16:creationId xmlns:a16="http://schemas.microsoft.com/office/drawing/2014/main" id="{B49F0BAF-73CF-BD07-F1F0-0B4E476B9A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2000" y="1047750"/>
            <a:ext cx="79248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3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875</TotalTime>
  <Words>484</Words>
  <Application>Microsoft Office PowerPoint</Application>
  <PresentationFormat>On-screen Show (16:9)</PresentationFormat>
  <Paragraphs>56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Century Gothic</vt:lpstr>
      <vt:lpstr>Times New Roman</vt:lpstr>
      <vt:lpstr>Trebuchet MS</vt:lpstr>
      <vt:lpstr>Wingdings 3</vt:lpstr>
      <vt:lpstr>Wisp</vt:lpstr>
      <vt:lpstr>Sentimental  Analysis and Gender Prediction on Social Media Post </vt:lpstr>
      <vt:lpstr>Meet the Team</vt:lpstr>
      <vt:lpstr>Contents</vt:lpstr>
      <vt:lpstr>PowerPoint Presentation</vt:lpstr>
      <vt:lpstr>Problems</vt:lpstr>
      <vt:lpstr>Solutions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Dana Sula</dc:creator>
  <cp:lastModifiedBy>Chandu Gogineni</cp:lastModifiedBy>
  <cp:revision>21</cp:revision>
  <dcterms:created xsi:type="dcterms:W3CDTF">2022-10-19T02:44:55Z</dcterms:created>
  <dcterms:modified xsi:type="dcterms:W3CDTF">2023-12-06T03:06:55Z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2022-10-18T00:00:00Z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2022-10-19T00:00:00Z</vt:filetime>
  </property>
  <property fmtid="{D5CDD505-2E9C-101B-9397-08002B2CF9AE}" pid="5" name="Producer">
    <vt:lpwstr>Microsoft® PowerPoint® for Microsoft 365</vt:lpwstr>
  </property>
</Properties>
</file>